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tiff" ContentType="image/tif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</p:sldMasterIdLst>
  <p:notesMasterIdLst>
    <p:notesMasterId r:id="rId18"/>
  </p:notesMasterIdLst>
  <p:sldIdLst>
    <p:sldId id="271" r:id="rId3"/>
    <p:sldId id="258" r:id="rId4"/>
    <p:sldId id="327" r:id="rId5"/>
    <p:sldId id="278" r:id="rId6"/>
    <p:sldId id="337" r:id="rId7"/>
    <p:sldId id="351" r:id="rId8"/>
    <p:sldId id="348" r:id="rId9"/>
    <p:sldId id="352" r:id="rId10"/>
    <p:sldId id="339" r:id="rId11"/>
    <p:sldId id="349" r:id="rId12"/>
    <p:sldId id="340" r:id="rId13"/>
    <p:sldId id="350" r:id="rId14"/>
    <p:sldId id="342" r:id="rId15"/>
    <p:sldId id="343" r:id="rId16"/>
    <p:sldId id="272" r:id="rId17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00"/>
    <a:srgbClr val="CCFFFF"/>
    <a:srgbClr val="0099FF"/>
    <a:srgbClr val="FF0066"/>
    <a:srgbClr val="0000FF"/>
    <a:srgbClr val="75057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166" autoAdjust="0"/>
    <p:restoredTop sz="94521" autoAdjust="0"/>
  </p:normalViewPr>
  <p:slideViewPr>
    <p:cSldViewPr>
      <p:cViewPr varScale="1">
        <p:scale>
          <a:sx n="83" d="100"/>
          <a:sy n="83" d="100"/>
        </p:scale>
        <p:origin x="-392" y="-56"/>
      </p:cViewPr>
      <p:guideLst>
        <p:guide orient="horz" pos="1658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2622B3-D6A7-4BCF-980F-62AFD0EC3AE3}" type="datetimeFigureOut">
              <a:rPr lang="zh-CN" altLang="en-US" smtClean="0"/>
              <a:pPr/>
              <a:t>2021/1/3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304B27-0F79-4DD3-8583-7B692567FFF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107503" y="123478"/>
            <a:ext cx="1800201" cy="576064"/>
            <a:chOff x="107503" y="123478"/>
            <a:chExt cx="1800201" cy="576064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07503" y="123478"/>
              <a:ext cx="534917" cy="576064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611560" y="267494"/>
              <a:ext cx="1296144" cy="36004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prstTxWarp prst="textCascadeUp">
                <a:avLst/>
              </a:prstTxWarp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zh-CN" altLang="en-US" sz="1600" b="1" spc="50" smtClean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方正少儿简体"/>
                </a:rPr>
                <a:t>每日必练</a:t>
              </a:r>
              <a:endParaRPr lang="zh-CN" altLang="en-US" sz="1600" b="1" spc="5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方正少儿简体"/>
              </a:endParaRPr>
            </a:p>
          </p:txBody>
        </p:sp>
      </p:grpSp>
      <p:pic>
        <p:nvPicPr>
          <p:cNvPr id="10" name="图片 9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/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107504" y="195486"/>
            <a:ext cx="504000" cy="504056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611560" y="267494"/>
            <a:ext cx="1296144" cy="36004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CascadeUp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1600" b="1" spc="5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方正少儿简体"/>
              </a:rPr>
              <a:t>分层训练</a:t>
            </a:r>
            <a:endParaRPr lang="en-US" altLang="zh-CN" sz="1600" b="1" spc="5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方正少儿简体"/>
            </a:endParaRPr>
          </a:p>
        </p:txBody>
      </p:sp>
      <p:pic>
        <p:nvPicPr>
          <p:cNvPr id="15" name="图片 14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5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107503" y="123478"/>
            <a:ext cx="1800201" cy="576064"/>
            <a:chOff x="107503" y="123478"/>
            <a:chExt cx="1800201" cy="576064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07503" y="123478"/>
              <a:ext cx="534917" cy="576064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611560" y="267494"/>
              <a:ext cx="1296144" cy="36004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prstTxWarp prst="textCascadeUp">
                <a:avLst/>
              </a:prstTxWarp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zh-CN" altLang="en-US" sz="1600" b="1" spc="50" dirty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方正少儿简体"/>
                </a:rPr>
                <a:t>旧知唤醒</a:t>
              </a:r>
            </a:p>
          </p:txBody>
        </p:sp>
      </p:grpSp>
      <p:pic>
        <p:nvPicPr>
          <p:cNvPr id="10" name="图片 9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107503" y="123478"/>
            <a:ext cx="1800201" cy="576064"/>
            <a:chOff x="107503" y="123478"/>
            <a:chExt cx="1800201" cy="576064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07503" y="123478"/>
              <a:ext cx="534917" cy="576064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611560" y="267494"/>
              <a:ext cx="1296144" cy="36004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prstTxWarp prst="textCascadeUp">
                <a:avLst/>
              </a:prstTxWarp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zh-CN" altLang="zh-CN" sz="1600" b="1" kern="1200" spc="50" dirty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lt"/>
                  <a:ea typeface="方正少儿简体"/>
                  <a:cs typeface="+mn-cs"/>
                </a:rPr>
                <a:t>随堂练习</a:t>
              </a:r>
            </a:p>
          </p:txBody>
        </p:sp>
      </p:grpSp>
      <p:pic>
        <p:nvPicPr>
          <p:cNvPr id="10" name="图片 9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6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1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2021/1/3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2021/1/3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>
            <a:alpha val="18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2021/1/3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>
            <a:alpha val="18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5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</p:sldLayoutIdLst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6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.tiff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31553">
            <a:off x="4861604" y="3315444"/>
            <a:ext cx="3552279" cy="228490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53525" cy="51435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341947">
            <a:off x="-551719" y="3695700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53277" y="743599"/>
            <a:ext cx="1115579" cy="1044909"/>
          </a:xfrm>
          <a:prstGeom prst="rect">
            <a:avLst/>
          </a:prstGeom>
        </p:spPr>
      </p:pic>
      <p:grpSp>
        <p:nvGrpSpPr>
          <p:cNvPr id="3" name="组合 27"/>
          <p:cNvGrpSpPr/>
          <p:nvPr/>
        </p:nvGrpSpPr>
        <p:grpSpPr>
          <a:xfrm>
            <a:off x="6298242" y="1347120"/>
            <a:ext cx="1015565" cy="876446"/>
            <a:chOff x="8395962" y="2087411"/>
            <a:chExt cx="1354086" cy="1168595"/>
          </a:xfrm>
        </p:grpSpPr>
        <p:sp>
          <p:nvSpPr>
            <p:cNvPr id="18" name="圆角矩形 17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件</a:t>
              </a:r>
              <a:endParaRPr lang="zh-CN" altLang="en-US" sz="500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0" name="组合 2"/>
          <p:cNvGrpSpPr/>
          <p:nvPr/>
        </p:nvGrpSpPr>
        <p:grpSpPr>
          <a:xfrm>
            <a:off x="2300380" y="1258824"/>
            <a:ext cx="1015565" cy="897260"/>
            <a:chOff x="3067172" y="1678431"/>
            <a:chExt cx="1354086" cy="1196347"/>
          </a:xfrm>
        </p:grpSpPr>
        <p:sp>
          <p:nvSpPr>
            <p:cNvPr id="15" name="圆角矩形 1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 rot="20718769">
              <a:off x="3132411" y="1725746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练</a:t>
              </a:r>
              <a:endParaRPr lang="zh-CN" altLang="en-US" sz="500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2" name="组合 13"/>
          <p:cNvGrpSpPr/>
          <p:nvPr/>
        </p:nvGrpSpPr>
        <p:grpSpPr>
          <a:xfrm>
            <a:off x="3572837" y="1523446"/>
            <a:ext cx="1015565" cy="876446"/>
            <a:chOff x="4763782" y="2031260"/>
            <a:chExt cx="1354086" cy="1168595"/>
          </a:xfrm>
        </p:grpSpPr>
        <p:sp>
          <p:nvSpPr>
            <p:cNvPr id="16" name="圆角矩形 15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b="1" smtClean="0">
                  <a:solidFill>
                    <a:srgbClr val="FFC000"/>
                  </a:solidFill>
                </a:rPr>
                <a:t>习</a:t>
              </a:r>
              <a:endParaRPr lang="zh-CN" altLang="en-US" sz="5000" b="1">
                <a:solidFill>
                  <a:srgbClr val="FFC000"/>
                </a:solidFill>
              </a:endParaRPr>
            </a:p>
          </p:txBody>
        </p:sp>
      </p:grpSp>
      <p:grpSp>
        <p:nvGrpSpPr>
          <p:cNvPr id="14" name="组合 22"/>
          <p:cNvGrpSpPr/>
          <p:nvPr/>
        </p:nvGrpSpPr>
        <p:grpSpPr>
          <a:xfrm>
            <a:off x="4909314" y="1475501"/>
            <a:ext cx="1015565" cy="898954"/>
            <a:chOff x="6545751" y="1967332"/>
            <a:chExt cx="1354086" cy="1198604"/>
          </a:xfrm>
        </p:grpSpPr>
        <p:sp>
          <p:nvSpPr>
            <p:cNvPr id="17" name="圆角矩形 16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 rot="20892565">
              <a:off x="6675418" y="2016905"/>
              <a:ext cx="1101155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>
                  <a:solidFill>
                    <a:srgbClr val="FF4F66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课</a:t>
              </a:r>
              <a:endParaRPr lang="zh-CN" altLang="en-US" sz="5000">
                <a:solidFill>
                  <a:srgbClr val="FF4F66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 rot="18455707">
            <a:off x="2032457" y="1353750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476944" y="136247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518256" y="13897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813613" y="12475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707904" y="3075806"/>
            <a:ext cx="1956303" cy="346247"/>
          </a:xfrm>
          <a:prstGeom prst="rect">
            <a:avLst/>
          </a:prstGeom>
        </p:spPr>
        <p:txBody>
          <a:bodyPr wrap="none" lIns="68579" tIns="34289" rIns="68579" bIns="34289">
            <a:spAutoFit/>
          </a:bodyPr>
          <a:lstStyle/>
          <a:p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人教版</a:t>
            </a: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三年级</a:t>
            </a: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</a:p>
        </p:txBody>
      </p:sp>
      <p:pic>
        <p:nvPicPr>
          <p:cNvPr id="4" name="图片 3" descr="完全解读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327660" y="313690"/>
            <a:ext cx="1655445" cy="4173855"/>
          </a:xfrm>
          <a:prstGeom prst="rect">
            <a:avLst/>
          </a:prstGeom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3.7037E-7 L -1.875E-6 0.00023 L 0.00834 -0.00556 C 0.01042 -0.00694 0.01459 -0.00926 0.01459 -0.00903 C 0.02474 -0.0088 0.03477 -0.00926 0.04479 -0.00741 C 0.04597 -0.00741 0.04675 -0.00486 0.04792 -0.0037 C 0.0487 -0.00301 0.04987 -0.00255 0.05104 -0.00185 C 0.05313 0.00995 0.05013 -0.00139 0.05521 0.00556 C 0.05729 0.00856 0.05977 0.01227 0.06133 0.01667 C 0.06511 0.02685 0.06133 0.01806 0.06667 0.02593 C 0.06771 0.02755 0.06862 0.02963 0.06979 0.03148 C 0.0711 0.03333 0.07253 0.03518 0.07396 0.03704 C 0.07487 0.03819 0.07604 0.03912 0.07696 0.04074 C 0.07813 0.04236 0.07904 0.04444 0.08021 0.0463 C 0.08203 0.04884 0.08529 0.05208 0.0875 0.0537 C 0.08998 0.05556 0.09206 0.05602 0.09479 0.05741 C 0.09584 0.05787 0.09675 0.05856 0.09792 0.05926 L 0.15104 0.05741 C 0.15326 0.05718 0.15807 0.0544 0.16042 0.0537 C 0.16237 0.05278 0.16459 0.05255 0.16667 0.05185 C 0.16875 0.05069 0.17071 0.04907 0.17292 0.04815 L 0.17696 0.0463 C 0.17813 0.04444 0.17891 0.04213 0.18021 0.04074 C 0.18112 0.03958 0.18229 0.03958 0.18334 0.03889 C 0.19037 0.03241 0.1819 0.03704 0.19063 0.03333 C 0.21849 0.03657 0.1987 0.03194 0.20938 0.03704 C 0.21211 0.03819 0.21771 0.04074 0.21771 0.04097 C 0.23151 0.05718 0.21094 0.03333 0.22396 0.0463 C 0.23334 0.05556 0.22722 0.05023 0.23334 0.05926 C 0.23425 0.06065 0.23542 0.06134 0.23646 0.06296 C 0.23737 0.06458 0.23828 0.0669 0.23946 0.06852 C 0.24141 0.07106 0.24375 0.07338 0.24571 0.07593 L 0.24883 0.07963 C 0.25 0.08079 0.25078 0.08264 0.25209 0.08333 C 0.25482 0.08449 0.25755 0.08634 0.26029 0.08704 C 0.27774 0.09074 0.26589 0.08843 0.29584 0.09259 C 0.29922 0.0919 0.30274 0.09167 0.30625 0.09074 C 0.30729 0.09028 0.30847 0.08981 0.30938 0.08889 C 0.31094 0.08681 0.31211 0.0838 0.31354 0.08148 C 0.31498 0.07315 0.3138 0.07639 0.31875 0.07037 C 0.32071 0.06759 0.325 0.06296 0.325 0.06319 C 0.34779 0.06366 0.36485 0.04421 0.37696 0.07037 C 0.37774 0.07199 0.37852 0.07384 0.37917 0.07593 C 0.38177 0.08542 0.37813 0.07778 0.38229 0.08518 " pathEditMode="relative" rAng="0" ptsTypes="AAAAAAAAAAAAAAAAAAAAAAAAAAAAAAAAAAAAAAAAAAAA">
                                      <p:cBhvr>
                                        <p:cTn id="13" dur="3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115" y="4167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4.16667E-6 1.11111E-6 L -4.16667E-6 0.00023 C -0.00286 0.00417 -0.00729 0.01273 -0.01145 0.01481 C -0.01393 0.01597 -0.0164 0.01597 -0.01875 0.01667 C -0.01979 0.01782 -0.02083 0.01944 -0.02187 0.02037 C -0.02474 0.02245 -0.03255 0.02361 -0.03437 0.02407 C -0.03541 0.02454 -0.03645 0.02523 -0.0375 0.02592 C -0.05612 0.03518 -0.07005 0.02662 -0.09375 0.02592 C -0.10169 0.02106 -0.09192 0.02755 -0.1 0.02037 C -0.10104 0.01944 -0.10221 0.01921 -0.10312 0.01852 C -0.1108 0.0125 -0.1039 0.0162 -0.11145 0.01296 C -0.1207 0.00185 -0.10599 0.01875 -0.12083 0.00555 C -0.12369 0.00301 -0.12669 0.00116 -0.12916 -0.00185 C -0.1302 -0.00324 -0.13125 -0.00463 -0.13229 -0.00556 C -0.13398 -0.00718 -0.13815 -0.00857 -0.13958 -0.00926 C -0.15013 -0.01458 -0.13385 -0.00718 -0.14687 -0.01296 C -0.15286 -0.0125 -0.15885 -0.01273 -0.16458 -0.01111 C -0.16679 -0.01065 -0.1694 -0.0037 -0.17083 -0.00185 C -0.17187 -0.00093 -0.17291 -0.0007 -0.17395 1.11111E-6 C -0.175 0.00185 -0.17604 0.00393 -0.17708 0.00555 C -0.17916 0.0081 -0.18333 0.01296 -0.18333 0.01319 C -0.18619 0.0206 -0.18567 0.02037 -0.19166 0.02592 L -0.19583 0.02963 " pathEditMode="relative" rAng="0" ptsTypes="AAAAAAAAAAAAAAAAAAAAAAA">
                                      <p:cBhvr>
                                        <p:cTn id="15" dur="2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92" y="856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4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1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bldLvl="0" animBg="1"/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285720" y="928676"/>
            <a:ext cx="7929618" cy="1308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一块长方形的田地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长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80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米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宽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35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米。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(1)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求这块田地的面积。</a:t>
            </a:r>
          </a:p>
        </p:txBody>
      </p:sp>
      <p:sp>
        <p:nvSpPr>
          <p:cNvPr id="14" name="矩形 13"/>
          <p:cNvSpPr/>
          <p:nvPr/>
        </p:nvSpPr>
        <p:spPr>
          <a:xfrm>
            <a:off x="1714480" y="2214560"/>
            <a:ext cx="435771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80×35=2800(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平方米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500166" y="3143254"/>
            <a:ext cx="5286412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答：田地的面积是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2800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平方米。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/>
        </p:nvSpPr>
        <p:spPr>
          <a:xfrm>
            <a:off x="714348" y="571486"/>
            <a:ext cx="7143800" cy="1308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(2)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菜地一面靠墙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墙足够长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用篱笆把它围起来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篱笆的长是多少米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</p:txBody>
      </p:sp>
      <p:sp>
        <p:nvSpPr>
          <p:cNvPr id="6" name="矩形 5"/>
          <p:cNvSpPr/>
          <p:nvPr/>
        </p:nvSpPr>
        <p:spPr>
          <a:xfrm>
            <a:off x="1142976" y="1785932"/>
            <a:ext cx="692948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情况一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:(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长靠墙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)80+35×2=150(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米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142976" y="2500312"/>
            <a:ext cx="692948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情况二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:(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宽靠墙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)35+80×2=195(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米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</a:p>
        </p:txBody>
      </p:sp>
      <p:sp>
        <p:nvSpPr>
          <p:cNvPr id="7" name="矩形 6"/>
          <p:cNvSpPr/>
          <p:nvPr/>
        </p:nvSpPr>
        <p:spPr>
          <a:xfrm>
            <a:off x="1000100" y="3429006"/>
            <a:ext cx="6929486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答：篱笆长是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150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米或者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195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米。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/>
      <p:bldP spid="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/>
        </p:nvSpPr>
        <p:spPr>
          <a:xfrm>
            <a:off x="285720" y="571486"/>
            <a:ext cx="8215370" cy="1955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公园中有一处长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45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米、宽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25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米的花坛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中间留了横、竖两条宽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米的小路。把花坛平均分成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块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每块花坛的面积是多少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</p:txBody>
      </p:sp>
      <p:sp>
        <p:nvSpPr>
          <p:cNvPr id="6" name="矩形 5"/>
          <p:cNvSpPr/>
          <p:nvPr/>
        </p:nvSpPr>
        <p:spPr>
          <a:xfrm>
            <a:off x="642910" y="2571750"/>
            <a:ext cx="364333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(45-1)÷2=22(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米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42910" y="3286130"/>
            <a:ext cx="3714776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(25-1)÷2=12(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米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</a:p>
        </p:txBody>
      </p:sp>
      <p:sp>
        <p:nvSpPr>
          <p:cNvPr id="13" name="矩形 12"/>
          <p:cNvSpPr/>
          <p:nvPr/>
        </p:nvSpPr>
        <p:spPr>
          <a:xfrm>
            <a:off x="642910" y="3904788"/>
            <a:ext cx="392909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22×12=264(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平方米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4214810" y="3857634"/>
            <a:ext cx="4214842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答：面积是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264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平方米。</a:t>
            </a:r>
          </a:p>
        </p:txBody>
      </p:sp>
      <p:pic>
        <p:nvPicPr>
          <p:cNvPr id="12" name="TH216.EPS" descr="id:2147491023;FounderCES"/>
          <p:cNvPicPr/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429256" y="1928808"/>
            <a:ext cx="3185692" cy="188801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3" grpId="0"/>
      <p:bldP spid="1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571472" y="714362"/>
            <a:ext cx="8059148" cy="1955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一块长方形绿地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宽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24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米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长是宽的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倍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如果在这块绿地上每平方米种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棵松树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那么应准备多少棵松树苗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</p:txBody>
      </p:sp>
      <p:sp>
        <p:nvSpPr>
          <p:cNvPr id="12" name="矩形 11"/>
          <p:cNvSpPr/>
          <p:nvPr/>
        </p:nvSpPr>
        <p:spPr>
          <a:xfrm>
            <a:off x="1714480" y="2071684"/>
            <a:ext cx="271464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24×2=48(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米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357686" y="2071684"/>
            <a:ext cx="400052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48×24=1152(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平方米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285984" y="2857502"/>
            <a:ext cx="4000528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1152×4=4608(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棵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928794" y="3714758"/>
            <a:ext cx="557216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答：应该准备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4608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棵松树苗。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0" grpId="0"/>
      <p:bldP spid="11" grpId="0"/>
      <p:bldP spid="1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571472" y="571486"/>
            <a:ext cx="8059148" cy="26015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7.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一个长方形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如果它的宽不变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长减少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分米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它的面积就减少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30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平方分米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如果它的长不变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宽增加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分米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它的面积就增加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60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平方分米。这个长方形的面积是多少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</p:txBody>
      </p:sp>
      <p:sp>
        <p:nvSpPr>
          <p:cNvPr id="12" name="矩形 11"/>
          <p:cNvSpPr/>
          <p:nvPr/>
        </p:nvSpPr>
        <p:spPr>
          <a:xfrm>
            <a:off x="2357422" y="2547466"/>
            <a:ext cx="292895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30÷5=6(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分米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143504" y="2547466"/>
            <a:ext cx="2928958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60÷3=20(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分米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928926" y="3357568"/>
            <a:ext cx="442915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6×20=120(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平方分米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928662" y="4143386"/>
            <a:ext cx="650085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这个长方形的面积为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120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平方分米。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9525" y="0"/>
            <a:ext cx="9153525" cy="51435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224868" y="3407299"/>
            <a:ext cx="1673107" cy="156978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341947">
            <a:off x="-551719" y="3695699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53276" y="743598"/>
            <a:ext cx="1115579" cy="1044909"/>
          </a:xfrm>
          <a:prstGeom prst="rect">
            <a:avLst/>
          </a:prstGeom>
        </p:spPr>
      </p:pic>
      <p:grpSp>
        <p:nvGrpSpPr>
          <p:cNvPr id="3" name="组合 27"/>
          <p:cNvGrpSpPr/>
          <p:nvPr/>
        </p:nvGrpSpPr>
        <p:grpSpPr>
          <a:xfrm>
            <a:off x="6296971" y="1422049"/>
            <a:ext cx="1015565" cy="876446"/>
            <a:chOff x="8395962" y="2087411"/>
            <a:chExt cx="1354086" cy="1168595"/>
          </a:xfrm>
        </p:grpSpPr>
        <p:sp>
          <p:nvSpPr>
            <p:cNvPr id="18" name="圆角矩形 17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看</a:t>
              </a:r>
              <a:endParaRPr lang="zh-CN" altLang="en-US" sz="500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2" name="组合 2"/>
          <p:cNvGrpSpPr/>
          <p:nvPr/>
        </p:nvGrpSpPr>
        <p:grpSpPr>
          <a:xfrm>
            <a:off x="2300379" y="1258823"/>
            <a:ext cx="1015565" cy="897260"/>
            <a:chOff x="3067172" y="1678431"/>
            <a:chExt cx="1354086" cy="1196347"/>
          </a:xfrm>
        </p:grpSpPr>
        <p:sp>
          <p:nvSpPr>
            <p:cNvPr id="15" name="圆角矩形 1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 rot="20718769">
              <a:off x="3132411" y="1725746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3" name="组合 13"/>
          <p:cNvGrpSpPr/>
          <p:nvPr/>
        </p:nvGrpSpPr>
        <p:grpSpPr>
          <a:xfrm>
            <a:off x="3572836" y="1523446"/>
            <a:ext cx="1015565" cy="876446"/>
            <a:chOff x="4763782" y="2031260"/>
            <a:chExt cx="1354086" cy="1168595"/>
          </a:xfrm>
        </p:grpSpPr>
        <p:sp>
          <p:nvSpPr>
            <p:cNvPr id="16" name="圆角矩形 15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>
                  <a:solidFill>
                    <a:srgbClr val="FFC0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>
                <a:solidFill>
                  <a:srgbClr val="FFC000"/>
                </a:solidFill>
              </a:endParaRPr>
            </a:p>
          </p:txBody>
        </p:sp>
      </p:grpSp>
      <p:grpSp>
        <p:nvGrpSpPr>
          <p:cNvPr id="14" name="组合 22"/>
          <p:cNvGrpSpPr/>
          <p:nvPr/>
        </p:nvGrpSpPr>
        <p:grpSpPr>
          <a:xfrm>
            <a:off x="4909313" y="1475500"/>
            <a:ext cx="1015565" cy="898954"/>
            <a:chOff x="6545751" y="1967332"/>
            <a:chExt cx="1354086" cy="1198604"/>
          </a:xfrm>
        </p:grpSpPr>
        <p:sp>
          <p:nvSpPr>
            <p:cNvPr id="17" name="圆角矩形 16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 rot="20892565">
              <a:off x="6675418" y="2016905"/>
              <a:ext cx="1101155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smtClean="0">
                  <a:solidFill>
                    <a:srgbClr val="FF4F66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观</a:t>
              </a:r>
              <a:endParaRPr lang="zh-CN" altLang="en-US" sz="5000">
                <a:solidFill>
                  <a:srgbClr val="FF4F66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 rot="18455707">
            <a:off x="2032457" y="1353749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476944" y="136247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518256" y="13897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813613" y="151104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 descr="完全解读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327660" y="313690"/>
            <a:ext cx="1655445" cy="4173855"/>
          </a:xfrm>
          <a:prstGeom prst="rect">
            <a:avLst/>
          </a:prstGeom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4.07407E-6 L -1.45833E-6 4.07407E-6 L 0.00834 -0.00556 C 0.01042 -0.00695 0.01459 -0.00926 0.01459 -0.00926 C 0.02474 -0.0088 0.03477 -0.00926 0.0448 -0.00741 C 0.04597 -0.00741 0.04675 -0.00487 0.04792 -0.00371 C 0.04883 -0.00301 0.04987 -0.00255 0.05105 -0.00186 C 0.05326 0.00995 0.05013 -0.00139 0.05521 0.00555 C 0.05743 0.00856 0.05977 0.01226 0.06146 0.01666 C 0.06524 0.02685 0.06146 0.01805 0.06667 0.02592 C 0.06771 0.02754 0.06862 0.02963 0.0698 0.03148 C 0.0711 0.03333 0.07253 0.03518 0.07396 0.03703 C 0.07487 0.03819 0.07605 0.03912 0.07709 0.04074 C 0.07813 0.04236 0.07904 0.04444 0.08021 0.04629 C 0.08203 0.04884 0.08529 0.05208 0.0875 0.0537 C 0.08998 0.05555 0.09206 0.05601 0.0948 0.0574 C 0.09584 0.05787 0.09688 0.05856 0.09792 0.05925 L 0.15105 0.0574 C 0.15326 0.05717 0.15808 0.05439 0.16042 0.0537 C 0.16237 0.05277 0.16459 0.05254 0.16667 0.05185 C 0.16875 0.05069 0.17071 0.04907 0.17292 0.04814 L 0.17709 0.04629 C 0.17813 0.04444 0.17891 0.04213 0.18021 0.04074 C 0.18112 0.03958 0.1823 0.03958 0.18334 0.03888 C 0.1905 0.0324 0.1819 0.03703 0.19063 0.03333 C 0.21862 0.03657 0.19883 0.03194 0.20938 0.03703 C 0.21211 0.03819 0.21771 0.04074 0.21771 0.04074 C 0.23151 0.05717 0.21094 0.03333 0.22396 0.04629 C 0.23334 0.05555 0.22722 0.05023 0.23334 0.05925 C 0.23425 0.06064 0.23542 0.06134 0.23646 0.06296 C 0.2375 0.06458 0.23841 0.06689 0.23959 0.06851 C 0.24154 0.07106 0.24375 0.07338 0.24584 0.07592 L 0.24883 0.07963 C 0.25 0.08078 0.25078 0.08263 0.25209 0.08333 C 0.25482 0.08449 0.25756 0.08634 0.26042 0.08703 C 0.27774 0.09074 0.26589 0.08842 0.29584 0.09259 C 0.29922 0.09189 0.30274 0.09166 0.30625 0.09074 C 0.3073 0.09027 0.30847 0.08981 0.30938 0.08888 C 0.31094 0.0868 0.31211 0.08379 0.31355 0.08148 C 0.31498 0.07314 0.31381 0.07638 0.31875 0.07037 C 0.32071 0.06759 0.325 0.06296 0.325 0.06296 C 0.34779 0.06365 0.36485 0.04421 0.37709 0.07037 C 0.37787 0.07199 0.37852 0.07384 0.37917 0.07592 C 0.38177 0.08541 0.37813 0.07777 0.3823 0.08518 " pathEditMode="relative" ptsTypes="AAAAAAAAAAAAAAAAAAAAAAAAAAAAAAAAAAAAAAAAAAAA">
                                      <p:cBhvr>
                                        <p:cTn id="13" dur="3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5.83333E-6 3.7037E-7 L 5.83333E-6 3.7037E-7 C -0.00286 0.00417 -0.00728 0.01273 -0.01145 0.01481 C -0.01392 0.01597 -0.0164 0.01597 -0.01874 0.01667 C -0.01978 0.01782 -0.02082 0.01944 -0.02187 0.02037 C -0.02473 0.02245 -0.03254 0.02361 -0.03437 0.02407 C -0.03541 0.02454 -0.03645 0.02523 -0.03749 0.02592 C -0.05611 0.03518 -0.07004 0.02662 -0.09374 0.02592 C -0.10168 0.02106 -0.09192 0.02754 -0.09999 0.02037 C -0.10103 0.01944 -0.10221 0.01921 -0.10312 0.01852 C -0.1108 0.0125 -0.1039 0.0162 -0.11145 0.01296 C -0.12069 0.00185 -0.10598 0.01875 -0.12082 0.00555 C -0.12369 0.00301 -0.12668 0.00116 -0.12916 -0.00185 C -0.1302 -0.00324 -0.13124 -0.00463 -0.13228 -0.00556 C -0.13398 -0.00718 -0.13814 -0.00857 -0.13957 -0.00926 C -0.15012 -0.01458 -0.13385 -0.00718 -0.14687 -0.01296 C -0.15286 -0.0125 -0.15885 -0.01273 -0.16457 -0.01111 C -0.16679 -0.01065 -0.16939 -0.00371 -0.17082 -0.00185 C -0.17187 -0.00093 -0.17291 -0.0007 -0.17395 3.7037E-7 C -0.17499 0.00185 -0.17603 0.00393 -0.17707 0.00555 C -0.17916 0.0081 -0.18332 0.01296 -0.18332 0.01296 C -0.18619 0.0206 -0.18567 0.02037 -0.19166 0.02592 L -0.19582 0.02963 " pathEditMode="relative" ptsTypes="AAAAAAAAAAAAAAAAAAAAAAA">
                                      <p:cBhvr>
                                        <p:cTn id="15" dur="2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 rot="20718769">
            <a:off x="2669878" y="1171198"/>
            <a:ext cx="184731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zh-CN" altLang="en-US" sz="6600">
              <a:solidFill>
                <a:srgbClr val="099F00"/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12257" y="163238"/>
            <a:ext cx="1977628" cy="167742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2" name="文本框 31"/>
          <p:cNvSpPr txBox="1"/>
          <p:nvPr/>
        </p:nvSpPr>
        <p:spPr>
          <a:xfrm>
            <a:off x="971600" y="987574"/>
            <a:ext cx="1471878" cy="52322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第</a:t>
            </a:r>
            <a:r>
              <a:rPr lang="en-US" altLang="zh-CN" sz="2800" dirty="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5</a:t>
            </a:r>
            <a:r>
              <a:rPr lang="zh-CN" altLang="en-US" sz="2800" dirty="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单元</a:t>
            </a:r>
            <a:endParaRPr lang="zh-CN" altLang="en-US" sz="2800" dirty="0">
              <a:solidFill>
                <a:prstClr val="white">
                  <a:lumMod val="95000"/>
                </a:prst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3059832" y="1635646"/>
            <a:ext cx="5616624" cy="7439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32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2  </a:t>
            </a:r>
            <a:r>
              <a:rPr lang="zh-CN" altLang="en-US" sz="32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长方形、正方形面积的计算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9525" y="4391025"/>
            <a:ext cx="9153525" cy="752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1006857" y="2438400"/>
            <a:ext cx="1367819" cy="2211444"/>
          </a:xfrm>
          <a:prstGeom prst="rect">
            <a:avLst/>
          </a:prstGeom>
        </p:spPr>
      </p:pic>
      <p:pic>
        <p:nvPicPr>
          <p:cNvPr id="13" name="图片 12" descr="梓耕教育LOGO.TIF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7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5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28596" y="857238"/>
            <a:ext cx="8096903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已知长方形菜地的长是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米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宽是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米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用篱笆把它围起来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求篱笆的长就是求长方形的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用公式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                          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计算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米。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正方形的周长可用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来计算。</a:t>
            </a:r>
          </a:p>
        </p:txBody>
      </p:sp>
      <p:sp>
        <p:nvSpPr>
          <p:cNvPr id="14" name="矩形 13"/>
          <p:cNvSpPr/>
          <p:nvPr/>
        </p:nvSpPr>
        <p:spPr>
          <a:xfrm>
            <a:off x="6072198" y="1500180"/>
            <a:ext cx="1928826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周长</a:t>
            </a:r>
          </a:p>
        </p:txBody>
      </p:sp>
      <p:sp>
        <p:nvSpPr>
          <p:cNvPr id="5" name="矩形 4"/>
          <p:cNvSpPr/>
          <p:nvPr/>
        </p:nvSpPr>
        <p:spPr>
          <a:xfrm>
            <a:off x="642910" y="2143122"/>
            <a:ext cx="571504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长方形的周长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=(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长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+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宽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)×2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572264" y="2143122"/>
            <a:ext cx="1928826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26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786182" y="2786064"/>
            <a:ext cx="1928826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边长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×4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57158" y="3643320"/>
            <a:ext cx="7929618" cy="1308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方法回顾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】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求长方形、正方形的面积与周长公式不同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应区分开来。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5" grpId="0"/>
      <p:bldP spid="6" grpId="0"/>
      <p:bldP spid="7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14282" y="857238"/>
            <a:ext cx="8715436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96÷3=  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60÷6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=             64÷2=</a:t>
            </a:r>
          </a:p>
          <a:p>
            <a:pPr>
              <a:lnSpc>
                <a:spcPct val="20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72÷3=        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160÷4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=           300÷6=</a:t>
            </a:r>
          </a:p>
          <a:p>
            <a:pPr>
              <a:lnSpc>
                <a:spcPct val="20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200÷5=      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450÷9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=           280÷7=</a:t>
            </a:r>
          </a:p>
          <a:p>
            <a:pPr>
              <a:lnSpc>
                <a:spcPct val="20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560÷8=      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480÷8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=      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320÷4=</a:t>
            </a:r>
          </a:p>
        </p:txBody>
      </p:sp>
      <p:sp>
        <p:nvSpPr>
          <p:cNvPr id="4" name="矩形 3"/>
          <p:cNvSpPr/>
          <p:nvPr/>
        </p:nvSpPr>
        <p:spPr>
          <a:xfrm>
            <a:off x="1500166" y="1071552"/>
            <a:ext cx="1071570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32</a:t>
            </a:r>
          </a:p>
        </p:txBody>
      </p:sp>
      <p:sp>
        <p:nvSpPr>
          <p:cNvPr id="5" name="矩形 4"/>
          <p:cNvSpPr/>
          <p:nvPr/>
        </p:nvSpPr>
        <p:spPr>
          <a:xfrm>
            <a:off x="4071934" y="1000114"/>
            <a:ext cx="1071570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</a:p>
        </p:txBody>
      </p:sp>
      <p:sp>
        <p:nvSpPr>
          <p:cNvPr id="6" name="矩形 5"/>
          <p:cNvSpPr/>
          <p:nvPr/>
        </p:nvSpPr>
        <p:spPr>
          <a:xfrm>
            <a:off x="6500826" y="1000114"/>
            <a:ext cx="1071570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32</a:t>
            </a:r>
          </a:p>
        </p:txBody>
      </p:sp>
      <p:sp>
        <p:nvSpPr>
          <p:cNvPr id="8" name="矩形 7"/>
          <p:cNvSpPr/>
          <p:nvPr/>
        </p:nvSpPr>
        <p:spPr>
          <a:xfrm>
            <a:off x="1428728" y="1857370"/>
            <a:ext cx="1071570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24</a:t>
            </a:r>
          </a:p>
        </p:txBody>
      </p:sp>
      <p:sp>
        <p:nvSpPr>
          <p:cNvPr id="9" name="矩形 8"/>
          <p:cNvSpPr/>
          <p:nvPr/>
        </p:nvSpPr>
        <p:spPr>
          <a:xfrm>
            <a:off x="4214810" y="1857370"/>
            <a:ext cx="1071570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40</a:t>
            </a:r>
          </a:p>
        </p:txBody>
      </p:sp>
      <p:sp>
        <p:nvSpPr>
          <p:cNvPr id="16" name="矩形 15"/>
          <p:cNvSpPr/>
          <p:nvPr/>
        </p:nvSpPr>
        <p:spPr>
          <a:xfrm>
            <a:off x="6786578" y="1857370"/>
            <a:ext cx="1071570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50</a:t>
            </a:r>
          </a:p>
        </p:txBody>
      </p:sp>
      <p:sp>
        <p:nvSpPr>
          <p:cNvPr id="17" name="矩形 16"/>
          <p:cNvSpPr/>
          <p:nvPr/>
        </p:nvSpPr>
        <p:spPr>
          <a:xfrm>
            <a:off x="1714480" y="2714626"/>
            <a:ext cx="1071570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40</a:t>
            </a:r>
          </a:p>
        </p:txBody>
      </p:sp>
      <p:sp>
        <p:nvSpPr>
          <p:cNvPr id="18" name="矩形 17"/>
          <p:cNvSpPr/>
          <p:nvPr/>
        </p:nvSpPr>
        <p:spPr>
          <a:xfrm>
            <a:off x="4214810" y="2714626"/>
            <a:ext cx="1071570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50</a:t>
            </a:r>
          </a:p>
        </p:txBody>
      </p:sp>
      <p:sp>
        <p:nvSpPr>
          <p:cNvPr id="19" name="矩形 18"/>
          <p:cNvSpPr/>
          <p:nvPr/>
        </p:nvSpPr>
        <p:spPr>
          <a:xfrm>
            <a:off x="6786578" y="2714626"/>
            <a:ext cx="1071570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40</a:t>
            </a:r>
          </a:p>
        </p:txBody>
      </p:sp>
      <p:sp>
        <p:nvSpPr>
          <p:cNvPr id="20" name="矩形 19"/>
          <p:cNvSpPr/>
          <p:nvPr/>
        </p:nvSpPr>
        <p:spPr>
          <a:xfrm>
            <a:off x="1643042" y="3571882"/>
            <a:ext cx="1071570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70</a:t>
            </a:r>
          </a:p>
        </p:txBody>
      </p:sp>
      <p:sp>
        <p:nvSpPr>
          <p:cNvPr id="21" name="矩形 20"/>
          <p:cNvSpPr/>
          <p:nvPr/>
        </p:nvSpPr>
        <p:spPr>
          <a:xfrm>
            <a:off x="4143372" y="3571882"/>
            <a:ext cx="1071570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60</a:t>
            </a:r>
          </a:p>
        </p:txBody>
      </p:sp>
      <p:sp>
        <p:nvSpPr>
          <p:cNvPr id="22" name="矩形 21"/>
          <p:cNvSpPr/>
          <p:nvPr/>
        </p:nvSpPr>
        <p:spPr>
          <a:xfrm>
            <a:off x="6786578" y="3571882"/>
            <a:ext cx="92869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80</a:t>
            </a:r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8" grpId="0"/>
      <p:bldP spid="9" grpId="0"/>
      <p:bldP spid="16" grpId="0"/>
      <p:bldP spid="17" grpId="0"/>
      <p:bldP spid="18" grpId="0"/>
      <p:bldP spid="19" grpId="0"/>
      <p:bldP spid="20" grpId="0"/>
      <p:bldP spid="21" grpId="0"/>
      <p:bldP spid="2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500034" y="642924"/>
            <a:ext cx="8059148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我会填。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(1)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长方形的面积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=(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正方形的面积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=(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       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(2)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长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15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厘米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宽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厘米的长方形的面积是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平方厘米。</a:t>
            </a:r>
          </a:p>
        </p:txBody>
      </p:sp>
      <p:sp>
        <p:nvSpPr>
          <p:cNvPr id="4" name="矩形 3"/>
          <p:cNvSpPr/>
          <p:nvPr/>
        </p:nvSpPr>
        <p:spPr>
          <a:xfrm>
            <a:off x="3571868" y="1285866"/>
            <a:ext cx="1643074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长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宽</a:t>
            </a:r>
          </a:p>
        </p:txBody>
      </p:sp>
      <p:sp>
        <p:nvSpPr>
          <p:cNvPr id="6" name="矩形 5"/>
          <p:cNvSpPr/>
          <p:nvPr/>
        </p:nvSpPr>
        <p:spPr>
          <a:xfrm>
            <a:off x="1142976" y="1928808"/>
            <a:ext cx="214314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边长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边长</a:t>
            </a:r>
          </a:p>
        </p:txBody>
      </p:sp>
      <p:sp>
        <p:nvSpPr>
          <p:cNvPr id="8" name="矩形 7"/>
          <p:cNvSpPr/>
          <p:nvPr/>
        </p:nvSpPr>
        <p:spPr>
          <a:xfrm>
            <a:off x="6929454" y="2571750"/>
            <a:ext cx="1643074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105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500034" y="642924"/>
            <a:ext cx="8059148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我会填。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(3)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正方形的周长是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 cm,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它的面积是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平方厘米。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(4)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一个长方形的面积是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40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平方米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长是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米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它的宽是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米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周长是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米。</a:t>
            </a:r>
          </a:p>
        </p:txBody>
      </p:sp>
      <p:sp>
        <p:nvSpPr>
          <p:cNvPr id="4" name="矩形 3"/>
          <p:cNvSpPr/>
          <p:nvPr/>
        </p:nvSpPr>
        <p:spPr>
          <a:xfrm>
            <a:off x="6715140" y="1285866"/>
            <a:ext cx="1643074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25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357290" y="3214692"/>
            <a:ext cx="1643074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143372" y="3214692"/>
            <a:ext cx="1643074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26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571472" y="785800"/>
            <a:ext cx="8059148" cy="1308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求下面正方形和长方形的周长和面积。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单位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厘米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</p:txBody>
      </p:sp>
      <p:sp>
        <p:nvSpPr>
          <p:cNvPr id="5" name="矩形 4"/>
          <p:cNvSpPr/>
          <p:nvPr/>
        </p:nvSpPr>
        <p:spPr>
          <a:xfrm>
            <a:off x="2714612" y="2143122"/>
            <a:ext cx="2500330" cy="6578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(1)</a:t>
            </a:r>
            <a:endParaRPr lang="en-US" altLang="zh-CN" sz="2800" dirty="0" smtClean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857356" y="3000378"/>
            <a:ext cx="485778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正方形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周长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=4×4=16(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厘米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2" name="TH213.EPS" descr="id:2147491002;FounderCES"/>
          <p:cNvPicPr/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428992" y="1643056"/>
            <a:ext cx="1308432" cy="1375412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1857356" y="3571882"/>
            <a:ext cx="4857784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面积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=4×4=16(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平方厘米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571472" y="785800"/>
            <a:ext cx="8059148" cy="1308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求下面正方形和长方形的周长和面积。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单位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厘米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</p:txBody>
      </p:sp>
      <p:sp>
        <p:nvSpPr>
          <p:cNvPr id="8" name="矩形 7"/>
          <p:cNvSpPr/>
          <p:nvPr/>
        </p:nvSpPr>
        <p:spPr>
          <a:xfrm>
            <a:off x="2500298" y="2071684"/>
            <a:ext cx="2500330" cy="6578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(2)</a:t>
            </a:r>
            <a:endParaRPr lang="en-US" altLang="zh-CN" sz="2800" dirty="0" smtClean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357290" y="3286130"/>
            <a:ext cx="650085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长方形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周长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=(13+8)×2=42(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厘米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1" name="TH214.EPS" descr="id:2147491009;FounderCES"/>
          <p:cNvPicPr/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286116" y="1714494"/>
            <a:ext cx="1914568" cy="1285884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1357290" y="3929072"/>
            <a:ext cx="4857784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面积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=13×8=104(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平方厘米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571472" y="571486"/>
            <a:ext cx="8072494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张老师想从一个长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30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厘米、宽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18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厘米的长方形纸板上剪下一个最大的正方形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这个正方形的面积是多少平方厘米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剩下的面积是多少平方厘米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</p:txBody>
      </p:sp>
      <p:sp>
        <p:nvSpPr>
          <p:cNvPr id="10" name="矩形 9"/>
          <p:cNvSpPr/>
          <p:nvPr/>
        </p:nvSpPr>
        <p:spPr>
          <a:xfrm>
            <a:off x="214282" y="2465844"/>
            <a:ext cx="607223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提示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在长方形中剪去一个最大的正方形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这个正方形的边长应与宽相等。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18×18=324(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平方厘米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18×(30-18)=216(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平方厘米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</a:p>
        </p:txBody>
      </p:sp>
      <p:pic>
        <p:nvPicPr>
          <p:cNvPr id="5" name="TH215.EPS" descr="id:2147491016;FounderCES"/>
          <p:cNvPicPr/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43636" y="2786064"/>
            <a:ext cx="2352001" cy="128588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148</TotalTime>
  <Words>831</Words>
  <Application>Microsoft Office PowerPoint</Application>
  <PresentationFormat>全屏显示(16:9)</PresentationFormat>
  <Paragraphs>84</Paragraphs>
  <Slides>15</Slides>
  <Notes>3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15</vt:i4>
      </vt:variant>
    </vt:vector>
  </HeadingPairs>
  <TitlesOfParts>
    <vt:vector size="17" baseType="lpstr">
      <vt:lpstr>Office 主题</vt:lpstr>
      <vt:lpstr>1_Office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Administrator</cp:lastModifiedBy>
  <cp:revision>321</cp:revision>
  <dcterms:created xsi:type="dcterms:W3CDTF">2018-12-06T02:32:00Z</dcterms:created>
  <dcterms:modified xsi:type="dcterms:W3CDTF">2021-01-03T09:57:09Z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2052-11.1.0.9584</vt:lpwstr>
  </property>
</Properties>
</file>